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2"/>
  </p:notesMasterIdLst>
  <p:sldIdLst>
    <p:sldId id="257" r:id="rId2"/>
    <p:sldId id="296" r:id="rId3"/>
    <p:sldId id="298" r:id="rId4"/>
    <p:sldId id="307" r:id="rId5"/>
    <p:sldId id="308" r:id="rId6"/>
    <p:sldId id="306" r:id="rId7"/>
    <p:sldId id="309" r:id="rId8"/>
    <p:sldId id="311" r:id="rId9"/>
    <p:sldId id="310" r:id="rId10"/>
    <p:sldId id="315" r:id="rId11"/>
    <p:sldId id="313" r:id="rId12"/>
    <p:sldId id="312" r:id="rId13"/>
    <p:sldId id="316" r:id="rId14"/>
    <p:sldId id="317" r:id="rId15"/>
    <p:sldId id="319" r:id="rId16"/>
    <p:sldId id="318" r:id="rId17"/>
    <p:sldId id="321" r:id="rId18"/>
    <p:sldId id="320" r:id="rId19"/>
    <p:sldId id="323" r:id="rId20"/>
    <p:sldId id="322" r:id="rId21"/>
    <p:sldId id="324" r:id="rId22"/>
    <p:sldId id="328" r:id="rId23"/>
    <p:sldId id="327" r:id="rId24"/>
    <p:sldId id="330" r:id="rId25"/>
    <p:sldId id="329" r:id="rId26"/>
    <p:sldId id="325" r:id="rId27"/>
    <p:sldId id="332" r:id="rId28"/>
    <p:sldId id="331" r:id="rId29"/>
    <p:sldId id="333" r:id="rId30"/>
    <p:sldId id="334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0000"/>
    <a:srgbClr val="70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88" d="100"/>
          <a:sy n="88" d="100"/>
        </p:scale>
        <p:origin x="4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88EE5-BE0C-4095-A699-1EAE6E87C77D}" type="datetimeFigureOut">
              <a:rPr lang="en-CA" smtClean="0"/>
              <a:t>2020-04-27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FA36A-12A3-4D38-9B87-8754026DCF7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0143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21915-4A2D-4C57-9DF4-F9B5FBE2F81E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1128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21915-4A2D-4C57-9DF4-F9B5FBE2F81E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2041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21915-4A2D-4C57-9DF4-F9B5FBE2F81E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0525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21915-4A2D-4C57-9DF4-F9B5FBE2F81E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7518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21915-4A2D-4C57-9DF4-F9B5FBE2F81E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1277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4/27/2020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4/27/2020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4/27/2020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4/27/2020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4/27/2020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4/27/2020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130"/>
            <a:ext cx="12192000" cy="66457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684231"/>
            <a:ext cx="12192000" cy="1436915"/>
          </a:xfrm>
          <a:prstGeom prst="rect">
            <a:avLst/>
          </a:prstGeom>
          <a:solidFill>
            <a:srgbClr val="002060">
              <a:alpha val="5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799" y="5346210"/>
            <a:ext cx="9144000" cy="1641490"/>
          </a:xfrm>
        </p:spPr>
        <p:txBody>
          <a:bodyPr>
            <a:normAutofit/>
          </a:bodyPr>
          <a:lstStyle/>
          <a:p>
            <a:r>
              <a:rPr lang="en-CA" sz="4400" dirty="0" smtClean="0">
                <a:ln w="3175">
                  <a:solidFill>
                    <a:schemeClr val="bg1"/>
                  </a:solidFill>
                </a:ln>
              </a:rPr>
              <a:t>Identify Components of an Aerodrome</a:t>
            </a:r>
            <a:endParaRPr lang="en-CA" sz="4400" dirty="0">
              <a:ln w="3175">
                <a:solidFill>
                  <a:schemeClr val="bg1"/>
                </a:solidFill>
              </a:ln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4684231"/>
            <a:ext cx="9144000" cy="754025"/>
          </a:xfrm>
        </p:spPr>
        <p:txBody>
          <a:bodyPr/>
          <a:lstStyle/>
          <a:p>
            <a:r>
              <a:rPr lang="en-C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M160.01</a:t>
            </a:r>
            <a:endParaRPr lang="en-C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4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3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smtClean="0"/>
              <a:t>COMPONENTS OF AN AERODROME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6" b="12203"/>
          <a:stretch/>
        </p:blipFill>
        <p:spPr>
          <a:xfrm>
            <a:off x="0" y="1138287"/>
            <a:ext cx="12187754" cy="54488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92107" y="4475408"/>
            <a:ext cx="2517820" cy="197690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/>
          <p:cNvSpPr/>
          <p:nvPr/>
        </p:nvSpPr>
        <p:spPr>
          <a:xfrm rot="19796727">
            <a:off x="9025943" y="4430332"/>
            <a:ext cx="1000259" cy="30050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412" y="3862699"/>
            <a:ext cx="362532" cy="287966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9518577" y="4667367"/>
            <a:ext cx="1837346" cy="1119499"/>
          </a:xfrm>
          <a:prstGeom prst="wedgeRoundRectCallout">
            <a:avLst>
              <a:gd name="adj1" fmla="val -141886"/>
              <a:gd name="adj2" fmla="val -102605"/>
              <a:gd name="adj3" fmla="val 1666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ounded Rectangular Callout 9"/>
          <p:cNvSpPr/>
          <p:nvPr/>
        </p:nvSpPr>
        <p:spPr>
          <a:xfrm>
            <a:off x="9588381" y="4744713"/>
            <a:ext cx="1705039" cy="983508"/>
          </a:xfrm>
          <a:prstGeom prst="wedgeRoundRectCallout">
            <a:avLst>
              <a:gd name="adj1" fmla="val -132119"/>
              <a:gd name="adj2" fmla="val -98577"/>
              <a:gd name="adj3" fmla="val 1666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20916" y="2786742"/>
            <a:ext cx="1814284" cy="107595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ounded Rectangle 11"/>
          <p:cNvSpPr/>
          <p:nvPr/>
        </p:nvSpPr>
        <p:spPr>
          <a:xfrm>
            <a:off x="2679701" y="5728221"/>
            <a:ext cx="1467756" cy="72409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ounded Rectangle 12"/>
          <p:cNvSpPr/>
          <p:nvPr/>
        </p:nvSpPr>
        <p:spPr>
          <a:xfrm>
            <a:off x="526157" y="4541486"/>
            <a:ext cx="1874143" cy="146742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ounded Rectangle 13"/>
          <p:cNvSpPr/>
          <p:nvPr/>
        </p:nvSpPr>
        <p:spPr>
          <a:xfrm>
            <a:off x="7807712" y="5567337"/>
            <a:ext cx="1305848" cy="70032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ounded Rectangle 14"/>
          <p:cNvSpPr/>
          <p:nvPr/>
        </p:nvSpPr>
        <p:spPr>
          <a:xfrm>
            <a:off x="1493158" y="1286550"/>
            <a:ext cx="1892068" cy="11773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ounded Rectangle 15"/>
          <p:cNvSpPr/>
          <p:nvPr/>
        </p:nvSpPr>
        <p:spPr>
          <a:xfrm>
            <a:off x="9152471" y="1274328"/>
            <a:ext cx="2242363" cy="11773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ounded Rectangle 16"/>
          <p:cNvSpPr/>
          <p:nvPr/>
        </p:nvSpPr>
        <p:spPr>
          <a:xfrm>
            <a:off x="9864567" y="2918298"/>
            <a:ext cx="1945359" cy="110330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Rectangle 17"/>
          <p:cNvSpPr/>
          <p:nvPr/>
        </p:nvSpPr>
        <p:spPr>
          <a:xfrm>
            <a:off x="5554145" y="1046341"/>
            <a:ext cx="1429407" cy="81663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61775" r="50119"/>
          <a:stretch/>
        </p:blipFill>
        <p:spPr>
          <a:xfrm rot="844611" flipH="1">
            <a:off x="7276487" y="4028923"/>
            <a:ext cx="506057" cy="34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4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 smtClean="0"/>
              <a:t>HANGAR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573" y="5560495"/>
            <a:ext cx="11502899" cy="823912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3200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USED TO PARK AIRCRAFT TO PROTECT THEM FROM THE WEATHER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3200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CAN BE USED AS A PLACE TO DO MAINTENANCE WORK</a:t>
            </a:r>
            <a:endParaRPr lang="en-CA" sz="3200" dirty="0">
              <a:solidFill>
                <a:schemeClr val="tx1"/>
              </a:solidFill>
              <a:latin typeface="Bahnschrift Light SemiCondensed" panose="020B0502040204020203" pitchFamily="34" charset="0"/>
            </a:endParaRP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73" y="1587250"/>
            <a:ext cx="5894843" cy="3315848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0"/>
          <a:stretch/>
        </p:blipFill>
        <p:spPr>
          <a:xfrm>
            <a:off x="6345667" y="1587249"/>
            <a:ext cx="5625292" cy="3315848"/>
          </a:xfrm>
        </p:spPr>
      </p:pic>
    </p:spTree>
    <p:extLst>
      <p:ext uri="{BB962C8B-B14F-4D97-AF65-F5344CB8AC3E}">
        <p14:creationId xmlns:p14="http://schemas.microsoft.com/office/powerpoint/2010/main" val="377307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3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smtClean="0"/>
              <a:t>COMPONENTS OF AN AERODROME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6" b="12203"/>
          <a:stretch/>
        </p:blipFill>
        <p:spPr>
          <a:xfrm>
            <a:off x="0" y="1138287"/>
            <a:ext cx="12187754" cy="54488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92107" y="4475408"/>
            <a:ext cx="2517820" cy="197690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/>
          <p:cNvSpPr/>
          <p:nvPr/>
        </p:nvSpPr>
        <p:spPr>
          <a:xfrm rot="19796727">
            <a:off x="9025943" y="4430332"/>
            <a:ext cx="1000259" cy="30050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412" y="3862699"/>
            <a:ext cx="362532" cy="287966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9518577" y="4667367"/>
            <a:ext cx="1837346" cy="1119499"/>
          </a:xfrm>
          <a:prstGeom prst="wedgeRoundRectCallout">
            <a:avLst>
              <a:gd name="adj1" fmla="val -141886"/>
              <a:gd name="adj2" fmla="val -102605"/>
              <a:gd name="adj3" fmla="val 1666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ounded Rectangular Callout 9"/>
          <p:cNvSpPr/>
          <p:nvPr/>
        </p:nvSpPr>
        <p:spPr>
          <a:xfrm>
            <a:off x="9588381" y="4744713"/>
            <a:ext cx="1705039" cy="983508"/>
          </a:xfrm>
          <a:prstGeom prst="wedgeRoundRectCallout">
            <a:avLst>
              <a:gd name="adj1" fmla="val -132119"/>
              <a:gd name="adj2" fmla="val -98577"/>
              <a:gd name="adj3" fmla="val 1666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20916" y="2786742"/>
            <a:ext cx="1814284" cy="107595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ounded Rectangle 11"/>
          <p:cNvSpPr/>
          <p:nvPr/>
        </p:nvSpPr>
        <p:spPr>
          <a:xfrm>
            <a:off x="2679701" y="5728221"/>
            <a:ext cx="1467756" cy="72409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ounded Rectangle 12"/>
          <p:cNvSpPr/>
          <p:nvPr/>
        </p:nvSpPr>
        <p:spPr>
          <a:xfrm>
            <a:off x="526157" y="4541486"/>
            <a:ext cx="1874143" cy="146742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ounded Rectangle 13"/>
          <p:cNvSpPr/>
          <p:nvPr/>
        </p:nvSpPr>
        <p:spPr>
          <a:xfrm>
            <a:off x="7807712" y="5567337"/>
            <a:ext cx="1305848" cy="70032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ounded Rectangle 15"/>
          <p:cNvSpPr/>
          <p:nvPr/>
        </p:nvSpPr>
        <p:spPr>
          <a:xfrm>
            <a:off x="9152471" y="1274328"/>
            <a:ext cx="2242363" cy="11773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ounded Rectangle 16"/>
          <p:cNvSpPr/>
          <p:nvPr/>
        </p:nvSpPr>
        <p:spPr>
          <a:xfrm>
            <a:off x="9864567" y="2918298"/>
            <a:ext cx="1945359" cy="110330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Rectangle 17"/>
          <p:cNvSpPr/>
          <p:nvPr/>
        </p:nvSpPr>
        <p:spPr>
          <a:xfrm rot="19758085">
            <a:off x="1571565" y="2493382"/>
            <a:ext cx="4631447" cy="85287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61775" r="50119"/>
          <a:stretch/>
        </p:blipFill>
        <p:spPr>
          <a:xfrm rot="844611" flipH="1">
            <a:off x="7276487" y="4028923"/>
            <a:ext cx="506057" cy="34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7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038" y="2548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dirty="0" smtClean="0"/>
              <a:t>TERMINAL</a:t>
            </a:r>
            <a:endParaRPr lang="en-CA" dirty="0"/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299388" y="5828852"/>
            <a:ext cx="11502899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3200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USED FOR PASSENGERS ARRIVING OR DEPARTING ON FLIGHTS.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3200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USED TO HANDLE BAGGAGE AND CARGO</a:t>
            </a:r>
            <a:endParaRPr lang="en-CA" sz="3200" dirty="0">
              <a:solidFill>
                <a:schemeClr val="tx1"/>
              </a:solidFill>
              <a:latin typeface="Bahnschrift Light SemiCondensed" panose="020B05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2" t="36198" r="53789" b="13942"/>
          <a:stretch/>
        </p:blipFill>
        <p:spPr>
          <a:xfrm>
            <a:off x="415156" y="2174081"/>
            <a:ext cx="2902857" cy="3352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08"/>
          <a:stretch/>
        </p:blipFill>
        <p:spPr>
          <a:xfrm>
            <a:off x="3426870" y="2178843"/>
            <a:ext cx="4947873" cy="33480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4" r="14849"/>
          <a:stretch/>
        </p:blipFill>
        <p:spPr>
          <a:xfrm>
            <a:off x="8485568" y="2174081"/>
            <a:ext cx="2897099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7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3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smtClean="0"/>
              <a:t>COMPONENTS OF AN AERODROME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6" b="12203"/>
          <a:stretch/>
        </p:blipFill>
        <p:spPr>
          <a:xfrm>
            <a:off x="0" y="1138287"/>
            <a:ext cx="12187754" cy="54488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92107" y="4475408"/>
            <a:ext cx="2517820" cy="197690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/>
          <p:cNvSpPr/>
          <p:nvPr/>
        </p:nvSpPr>
        <p:spPr>
          <a:xfrm rot="19796727">
            <a:off x="9025943" y="4430332"/>
            <a:ext cx="1000259" cy="30050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412" y="3862699"/>
            <a:ext cx="362532" cy="287966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9518577" y="4667367"/>
            <a:ext cx="1837346" cy="1119499"/>
          </a:xfrm>
          <a:prstGeom prst="wedgeRoundRectCallout">
            <a:avLst>
              <a:gd name="adj1" fmla="val -141886"/>
              <a:gd name="adj2" fmla="val -102605"/>
              <a:gd name="adj3" fmla="val 1666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ounded Rectangular Callout 9"/>
          <p:cNvSpPr/>
          <p:nvPr/>
        </p:nvSpPr>
        <p:spPr>
          <a:xfrm>
            <a:off x="9588381" y="4744713"/>
            <a:ext cx="1705039" cy="983508"/>
          </a:xfrm>
          <a:prstGeom prst="wedgeRoundRectCallout">
            <a:avLst>
              <a:gd name="adj1" fmla="val -132119"/>
              <a:gd name="adj2" fmla="val -98577"/>
              <a:gd name="adj3" fmla="val 1666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679701" y="5728221"/>
            <a:ext cx="1467756" cy="72409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ounded Rectangle 12"/>
          <p:cNvSpPr/>
          <p:nvPr/>
        </p:nvSpPr>
        <p:spPr>
          <a:xfrm>
            <a:off x="526157" y="4541486"/>
            <a:ext cx="1874143" cy="146742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ounded Rectangle 13"/>
          <p:cNvSpPr/>
          <p:nvPr/>
        </p:nvSpPr>
        <p:spPr>
          <a:xfrm>
            <a:off x="7807712" y="5567337"/>
            <a:ext cx="1305848" cy="70032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ounded Rectangle 15"/>
          <p:cNvSpPr/>
          <p:nvPr/>
        </p:nvSpPr>
        <p:spPr>
          <a:xfrm>
            <a:off x="9152471" y="1274328"/>
            <a:ext cx="2242363" cy="11773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ounded Rectangle 16"/>
          <p:cNvSpPr/>
          <p:nvPr/>
        </p:nvSpPr>
        <p:spPr>
          <a:xfrm>
            <a:off x="9864567" y="2918298"/>
            <a:ext cx="1945359" cy="110330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/>
          <p:cNvSpPr/>
          <p:nvPr/>
        </p:nvSpPr>
        <p:spPr>
          <a:xfrm>
            <a:off x="3284913" y="3190045"/>
            <a:ext cx="1103586" cy="81663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61775" r="50119"/>
          <a:stretch/>
        </p:blipFill>
        <p:spPr>
          <a:xfrm rot="844611" flipH="1">
            <a:off x="7276487" y="4028923"/>
            <a:ext cx="506057" cy="34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2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038" y="2548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dirty="0" smtClean="0"/>
              <a:t>CONTROL TOWER</a:t>
            </a:r>
            <a:endParaRPr lang="en-CA" dirty="0"/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299388" y="5828852"/>
            <a:ext cx="11502899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3200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USED BY AIR TRAFFIC CONTROLLERS TO COORDINATE MOVEMENT OF </a:t>
            </a:r>
            <a:r>
              <a:rPr lang="en-CA" sz="3200" dirty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AIRCRAFT </a:t>
            </a:r>
            <a:r>
              <a:rPr lang="en-CA" sz="3200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IN THE AIR AND ON THE GROUND AND OTHER VEHICLES ON THE AERODROME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" r="37570"/>
          <a:stretch/>
        </p:blipFill>
        <p:spPr>
          <a:xfrm>
            <a:off x="299388" y="1417335"/>
            <a:ext cx="3179969" cy="37537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/>
          <a:stretch/>
        </p:blipFill>
        <p:spPr>
          <a:xfrm>
            <a:off x="3620462" y="1417335"/>
            <a:ext cx="4860749" cy="37537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05"/>
          <a:stretch/>
        </p:blipFill>
        <p:spPr>
          <a:xfrm>
            <a:off x="8581226" y="1408298"/>
            <a:ext cx="3221061" cy="376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6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3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smtClean="0"/>
              <a:t>COMPONENTS OF AN AERODROME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6" b="12203"/>
          <a:stretch/>
        </p:blipFill>
        <p:spPr>
          <a:xfrm>
            <a:off x="0" y="1138287"/>
            <a:ext cx="12187754" cy="54488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92107" y="4475408"/>
            <a:ext cx="2517820" cy="197690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/>
          <p:cNvSpPr/>
          <p:nvPr/>
        </p:nvSpPr>
        <p:spPr>
          <a:xfrm rot="19796727">
            <a:off x="9025943" y="4430332"/>
            <a:ext cx="1000259" cy="30050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412" y="3862699"/>
            <a:ext cx="362532" cy="287966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9518577" y="4667367"/>
            <a:ext cx="1837346" cy="1119499"/>
          </a:xfrm>
          <a:prstGeom prst="wedgeRoundRectCallout">
            <a:avLst>
              <a:gd name="adj1" fmla="val -141886"/>
              <a:gd name="adj2" fmla="val -102605"/>
              <a:gd name="adj3" fmla="val 1666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ounded Rectangular Callout 9"/>
          <p:cNvSpPr/>
          <p:nvPr/>
        </p:nvSpPr>
        <p:spPr>
          <a:xfrm>
            <a:off x="9588381" y="4744713"/>
            <a:ext cx="1705039" cy="983508"/>
          </a:xfrm>
          <a:prstGeom prst="wedgeRoundRectCallout">
            <a:avLst>
              <a:gd name="adj1" fmla="val -132119"/>
              <a:gd name="adj2" fmla="val -98577"/>
              <a:gd name="adj3" fmla="val 1666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679701" y="5728221"/>
            <a:ext cx="1467756" cy="72409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ounded Rectangle 13"/>
          <p:cNvSpPr/>
          <p:nvPr/>
        </p:nvSpPr>
        <p:spPr>
          <a:xfrm>
            <a:off x="7807712" y="5567337"/>
            <a:ext cx="1305848" cy="70032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ounded Rectangle 15"/>
          <p:cNvSpPr/>
          <p:nvPr/>
        </p:nvSpPr>
        <p:spPr>
          <a:xfrm>
            <a:off x="9152471" y="1274328"/>
            <a:ext cx="2242363" cy="11773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ounded Rectangle 16"/>
          <p:cNvSpPr/>
          <p:nvPr/>
        </p:nvSpPr>
        <p:spPr>
          <a:xfrm>
            <a:off x="9864567" y="2918298"/>
            <a:ext cx="1945359" cy="110330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/>
          <p:cNvSpPr/>
          <p:nvPr/>
        </p:nvSpPr>
        <p:spPr>
          <a:xfrm>
            <a:off x="3752898" y="4674015"/>
            <a:ext cx="1103586" cy="81663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61775" r="50119"/>
          <a:stretch/>
        </p:blipFill>
        <p:spPr>
          <a:xfrm rot="844611" flipH="1">
            <a:off x="7276487" y="4028923"/>
            <a:ext cx="506057" cy="34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2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038" y="2548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dirty="0" smtClean="0"/>
              <a:t>HELIPAD</a:t>
            </a:r>
            <a:endParaRPr lang="en-CA" dirty="0"/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278842" y="5250783"/>
            <a:ext cx="11502899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3200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USED BY FOR TAKE-OFFS AND LANDINGS FOR HELICOPTERS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3" t="6014" r="8785" b="2136"/>
          <a:stretch/>
        </p:blipFill>
        <p:spPr>
          <a:xfrm>
            <a:off x="3801322" y="1395682"/>
            <a:ext cx="4521357" cy="3815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 t="4315" r="24198"/>
          <a:stretch/>
        </p:blipFill>
        <p:spPr>
          <a:xfrm>
            <a:off x="194760" y="1395682"/>
            <a:ext cx="3494372" cy="381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b="16758"/>
          <a:stretch/>
        </p:blipFill>
        <p:spPr>
          <a:xfrm>
            <a:off x="8434870" y="1394441"/>
            <a:ext cx="3536414" cy="381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7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3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smtClean="0"/>
              <a:t>COMPONENTS OF AN AERODROME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6" b="12203"/>
          <a:stretch/>
        </p:blipFill>
        <p:spPr>
          <a:xfrm>
            <a:off x="0" y="1138287"/>
            <a:ext cx="12187754" cy="54488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92107" y="4475408"/>
            <a:ext cx="2517820" cy="197690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/>
          <p:cNvSpPr/>
          <p:nvPr/>
        </p:nvSpPr>
        <p:spPr>
          <a:xfrm rot="19796727">
            <a:off x="9025943" y="4430332"/>
            <a:ext cx="1000259" cy="30050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412" y="3862699"/>
            <a:ext cx="362532" cy="287966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9518577" y="4667367"/>
            <a:ext cx="1837346" cy="1119499"/>
          </a:xfrm>
          <a:prstGeom prst="wedgeRoundRectCallout">
            <a:avLst>
              <a:gd name="adj1" fmla="val -141886"/>
              <a:gd name="adj2" fmla="val -102605"/>
              <a:gd name="adj3" fmla="val 1666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ounded Rectangular Callout 9"/>
          <p:cNvSpPr/>
          <p:nvPr/>
        </p:nvSpPr>
        <p:spPr>
          <a:xfrm>
            <a:off x="9588381" y="4744713"/>
            <a:ext cx="1705039" cy="983508"/>
          </a:xfrm>
          <a:prstGeom prst="wedgeRoundRectCallout">
            <a:avLst>
              <a:gd name="adj1" fmla="val -132119"/>
              <a:gd name="adj2" fmla="val -98577"/>
              <a:gd name="adj3" fmla="val 1666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807712" y="5567337"/>
            <a:ext cx="1305848" cy="70032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ounded Rectangle 15"/>
          <p:cNvSpPr/>
          <p:nvPr/>
        </p:nvSpPr>
        <p:spPr>
          <a:xfrm>
            <a:off x="9152471" y="1274328"/>
            <a:ext cx="2242363" cy="11773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ounded Rectangle 16"/>
          <p:cNvSpPr/>
          <p:nvPr/>
        </p:nvSpPr>
        <p:spPr>
          <a:xfrm>
            <a:off x="9864567" y="2918298"/>
            <a:ext cx="1945359" cy="110330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/>
          <p:cNvSpPr/>
          <p:nvPr/>
        </p:nvSpPr>
        <p:spPr>
          <a:xfrm rot="19696106">
            <a:off x="4700666" y="4389800"/>
            <a:ext cx="5934583" cy="694566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61775" r="50119"/>
          <a:stretch/>
        </p:blipFill>
        <p:spPr>
          <a:xfrm rot="844611" flipH="1">
            <a:off x="7276487" y="4028923"/>
            <a:ext cx="506057" cy="34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6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038" y="2548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dirty="0" smtClean="0"/>
              <a:t>RUNWAY</a:t>
            </a:r>
            <a:endParaRPr lang="en-CA" dirty="0"/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278842" y="5250783"/>
            <a:ext cx="11502899" cy="13689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3200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USED FOR TAKE-OFFS AND LANDINGS FOR AIRPLANES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3200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DESIGNATED BY NUMBERS WITH WHITE LINES/LIGHTS ON ITS SIDES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94" y="1395681"/>
            <a:ext cx="5444358" cy="4083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6" t="1551" r="11598" b="8682"/>
          <a:stretch/>
        </p:blipFill>
        <p:spPr>
          <a:xfrm>
            <a:off x="5964304" y="1397876"/>
            <a:ext cx="5444359" cy="408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4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300242"/>
            <a:ext cx="11010899" cy="1641490"/>
          </a:xfrm>
        </p:spPr>
        <p:txBody>
          <a:bodyPr>
            <a:normAutofit/>
          </a:bodyPr>
          <a:lstStyle/>
          <a:p>
            <a:pPr algn="l"/>
            <a:r>
              <a:rPr lang="en-CA" sz="4400" dirty="0" smtClean="0"/>
              <a:t>MAIN  TOPICS  TO BE COVERED</a:t>
            </a:r>
            <a:endParaRPr lang="en-CA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969" y="1120987"/>
            <a:ext cx="11261273" cy="2957527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CA" dirty="0" smtClean="0">
                <a:latin typeface="Bahnschrift Light SemiCondensed" panose="020B0502040204020203" pitchFamily="34" charset="0"/>
              </a:rPr>
              <a:t>THE DIFFERENCE BETWEEN AN AERODROME AND AN AIRPORT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CA" dirty="0" smtClean="0">
                <a:latin typeface="Bahnschrift Light SemiCondensed" panose="020B0502040204020203" pitchFamily="34" charset="0"/>
              </a:rPr>
              <a:t>IDENTIFY SEVERAL COMPONENTS OF AN AERODROME</a:t>
            </a:r>
            <a:endParaRPr lang="en-CA" dirty="0">
              <a:latin typeface="Bahnschrift Light SemiCondensed" panose="020B0502040204020203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CA" dirty="0" smtClean="0">
                <a:latin typeface="Bahnschrift Light SemiCondensed" panose="020B0502040204020203" pitchFamily="34" charset="0"/>
              </a:rPr>
              <a:t>CLASS ACTIVITY – GOOGLE QUIZ</a:t>
            </a:r>
          </a:p>
          <a:p>
            <a:pPr algn="l"/>
            <a:r>
              <a:rPr lang="en-CA" dirty="0" smtClean="0"/>
              <a:t/>
            </a:r>
            <a:br>
              <a:rPr lang="en-CA" dirty="0" smtClean="0"/>
            </a:b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3310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3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smtClean="0"/>
              <a:t>COMPONENTS OF AN AERODROME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6" b="12203"/>
          <a:stretch/>
        </p:blipFill>
        <p:spPr>
          <a:xfrm>
            <a:off x="0" y="1138287"/>
            <a:ext cx="12187754" cy="54488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92107" y="4475408"/>
            <a:ext cx="2517820" cy="197690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/>
          <p:cNvSpPr/>
          <p:nvPr/>
        </p:nvSpPr>
        <p:spPr>
          <a:xfrm rot="19796727">
            <a:off x="9025943" y="4430332"/>
            <a:ext cx="1000259" cy="30050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412" y="3862699"/>
            <a:ext cx="362532" cy="287966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9518577" y="4667367"/>
            <a:ext cx="1837346" cy="1119499"/>
          </a:xfrm>
          <a:prstGeom prst="wedgeRoundRectCallout">
            <a:avLst>
              <a:gd name="adj1" fmla="val -141886"/>
              <a:gd name="adj2" fmla="val -102605"/>
              <a:gd name="adj3" fmla="val 1666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ounded Rectangular Callout 9"/>
          <p:cNvSpPr/>
          <p:nvPr/>
        </p:nvSpPr>
        <p:spPr>
          <a:xfrm>
            <a:off x="9588381" y="4744713"/>
            <a:ext cx="1705039" cy="983508"/>
          </a:xfrm>
          <a:prstGeom prst="wedgeRoundRectCallout">
            <a:avLst>
              <a:gd name="adj1" fmla="val -132119"/>
              <a:gd name="adj2" fmla="val -98577"/>
              <a:gd name="adj3" fmla="val 1666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152471" y="1274328"/>
            <a:ext cx="2242363" cy="11773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ounded Rectangle 16"/>
          <p:cNvSpPr/>
          <p:nvPr/>
        </p:nvSpPr>
        <p:spPr>
          <a:xfrm>
            <a:off x="9864567" y="2918298"/>
            <a:ext cx="1945359" cy="110330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/>
          <p:cNvSpPr/>
          <p:nvPr/>
        </p:nvSpPr>
        <p:spPr>
          <a:xfrm>
            <a:off x="7242218" y="3654850"/>
            <a:ext cx="978989" cy="82055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61775" r="50119"/>
          <a:stretch/>
        </p:blipFill>
        <p:spPr>
          <a:xfrm rot="844611" flipH="1">
            <a:off x="7276487" y="4028923"/>
            <a:ext cx="506057" cy="34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1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038" y="2548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dirty="0" smtClean="0"/>
              <a:t>WIND SOCK / WIND T</a:t>
            </a:r>
            <a:endParaRPr lang="en-CA" dirty="0"/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299388" y="5692217"/>
            <a:ext cx="11502899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3200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USED BY PILOTS TO DETERMINE THE DIRECTION AND SPEED OF THE WIND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63"/>
          <a:stretch/>
        </p:blipFill>
        <p:spPr>
          <a:xfrm>
            <a:off x="299388" y="1397876"/>
            <a:ext cx="5334158" cy="40810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" t="2723" r="12956"/>
          <a:stretch/>
        </p:blipFill>
        <p:spPr>
          <a:xfrm>
            <a:off x="5979894" y="1418897"/>
            <a:ext cx="5328744" cy="406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3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smtClean="0"/>
              <a:t>COMPONENTS OF AN AERODROME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6" b="12203"/>
          <a:stretch/>
        </p:blipFill>
        <p:spPr>
          <a:xfrm>
            <a:off x="0" y="1138287"/>
            <a:ext cx="12187754" cy="54488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92107" y="4475408"/>
            <a:ext cx="2517820" cy="197690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/>
          <p:cNvSpPr/>
          <p:nvPr/>
        </p:nvSpPr>
        <p:spPr>
          <a:xfrm rot="19796727">
            <a:off x="9025943" y="4430332"/>
            <a:ext cx="1000259" cy="30050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412" y="3862699"/>
            <a:ext cx="362532" cy="287966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9518577" y="4667367"/>
            <a:ext cx="1837346" cy="1119499"/>
          </a:xfrm>
          <a:prstGeom prst="wedgeRoundRectCallout">
            <a:avLst>
              <a:gd name="adj1" fmla="val -141886"/>
              <a:gd name="adj2" fmla="val -102605"/>
              <a:gd name="adj3" fmla="val 1666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ounded Rectangular Callout 9"/>
          <p:cNvSpPr/>
          <p:nvPr/>
        </p:nvSpPr>
        <p:spPr>
          <a:xfrm>
            <a:off x="9588381" y="4744713"/>
            <a:ext cx="1705039" cy="983508"/>
          </a:xfrm>
          <a:prstGeom prst="wedgeRoundRectCallout">
            <a:avLst>
              <a:gd name="adj1" fmla="val -132119"/>
              <a:gd name="adj2" fmla="val -98577"/>
              <a:gd name="adj3" fmla="val 1666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b="1">
                <a:solidFill>
                  <a:prstClr val="white"/>
                </a:solidFill>
              </a:rPr>
              <a:t>Wind Sock / Wind T</a:t>
            </a:r>
          </a:p>
          <a:p>
            <a:pPr lvl="0" algn="ctr"/>
            <a:r>
              <a:rPr lang="en-CA" sz="9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Used by pilots to determine wind speed</a:t>
            </a:r>
            <a:endParaRPr lang="en-CA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152471" y="1274328"/>
            <a:ext cx="2242363" cy="11773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ounded Rectangle 16"/>
          <p:cNvSpPr/>
          <p:nvPr/>
        </p:nvSpPr>
        <p:spPr>
          <a:xfrm>
            <a:off x="9864567" y="2918298"/>
            <a:ext cx="1945359" cy="110330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61775" r="50119"/>
          <a:stretch/>
        </p:blipFill>
        <p:spPr>
          <a:xfrm rot="844611" flipH="1">
            <a:off x="7276487" y="4028923"/>
            <a:ext cx="506057" cy="34226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4532811" y="5463861"/>
            <a:ext cx="744583" cy="44055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017935" y="2933755"/>
            <a:ext cx="744583" cy="44055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500689" y="4317138"/>
            <a:ext cx="744583" cy="44055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532811" y="2933755"/>
            <a:ext cx="4531762" cy="253010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97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038" y="2548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dirty="0" smtClean="0"/>
              <a:t>TAXI WAY</a:t>
            </a:r>
            <a:endParaRPr lang="en-CA" dirty="0"/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299388" y="5692217"/>
            <a:ext cx="11502899" cy="10449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3200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USED </a:t>
            </a:r>
            <a:r>
              <a:rPr lang="en-CA" sz="3200" dirty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BY </a:t>
            </a:r>
            <a:r>
              <a:rPr lang="en-CA" sz="3200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AIRCRAFT TO MANOEUVRE AROUND THE AERODROME BETWEEN APRONS AND RUNWAYS.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3200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DESIGNATED BY LETTERS &amp; MAY BE LIT WITH BLUE LIGHTS ON SIDES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8" b="9810"/>
          <a:stretch/>
        </p:blipFill>
        <p:spPr>
          <a:xfrm>
            <a:off x="3012362" y="1282262"/>
            <a:ext cx="6076950" cy="3804745"/>
          </a:xfrm>
          <a:prstGeom prst="rect">
            <a:avLst/>
          </a:prstGeom>
        </p:spPr>
      </p:pic>
      <p:sp>
        <p:nvSpPr>
          <p:cNvPr id="7" name="Trapezoid 6"/>
          <p:cNvSpPr/>
          <p:nvPr/>
        </p:nvSpPr>
        <p:spPr>
          <a:xfrm>
            <a:off x="5411266" y="1282262"/>
            <a:ext cx="1279141" cy="3090041"/>
          </a:xfrm>
          <a:prstGeom prst="trapezoid">
            <a:avLst>
              <a:gd name="adj" fmla="val 37264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6558455" y="1282262"/>
            <a:ext cx="1324304" cy="279575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159550" y="1282262"/>
            <a:ext cx="1663181" cy="280626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831724" y="4106917"/>
            <a:ext cx="1110399" cy="9984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204713" y="4078014"/>
            <a:ext cx="1039949" cy="12875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928819" y="2827282"/>
            <a:ext cx="733773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558455" y="2827282"/>
            <a:ext cx="733773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359331" y="2023240"/>
            <a:ext cx="566010" cy="4729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385034" y="2338551"/>
            <a:ext cx="677918" cy="68318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329179" y="1792013"/>
            <a:ext cx="502545" cy="3678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323520" y="1580421"/>
            <a:ext cx="318816" cy="1576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411266" y="2023240"/>
            <a:ext cx="337893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5411266" y="1902372"/>
            <a:ext cx="337893" cy="9459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589747" y="1718441"/>
            <a:ext cx="232984" cy="7357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6925341" y="2046889"/>
            <a:ext cx="862825" cy="23649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7062952" y="2259724"/>
            <a:ext cx="956441" cy="14714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824517" y="1828800"/>
            <a:ext cx="837524" cy="7357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77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3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smtClean="0"/>
              <a:t>COMPONENTS OF AN AERODROME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6" b="12203"/>
          <a:stretch/>
        </p:blipFill>
        <p:spPr>
          <a:xfrm>
            <a:off x="0" y="1138287"/>
            <a:ext cx="12187754" cy="54488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92107" y="4475408"/>
            <a:ext cx="2517820" cy="197690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/>
          <p:cNvSpPr/>
          <p:nvPr/>
        </p:nvSpPr>
        <p:spPr>
          <a:xfrm rot="19796727">
            <a:off x="9025943" y="4430332"/>
            <a:ext cx="1000259" cy="30050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412" y="3862699"/>
            <a:ext cx="362532" cy="287966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9518577" y="4667367"/>
            <a:ext cx="1837346" cy="1119499"/>
          </a:xfrm>
          <a:prstGeom prst="wedgeRoundRectCallout">
            <a:avLst>
              <a:gd name="adj1" fmla="val -141886"/>
              <a:gd name="adj2" fmla="val -102605"/>
              <a:gd name="adj3" fmla="val 1666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ounded Rectangular Callout 9"/>
          <p:cNvSpPr/>
          <p:nvPr/>
        </p:nvSpPr>
        <p:spPr>
          <a:xfrm>
            <a:off x="9588381" y="4744713"/>
            <a:ext cx="1705039" cy="983508"/>
          </a:xfrm>
          <a:prstGeom prst="wedgeRoundRectCallout">
            <a:avLst>
              <a:gd name="adj1" fmla="val -132119"/>
              <a:gd name="adj2" fmla="val -98577"/>
              <a:gd name="adj3" fmla="val 1666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b="1">
                <a:solidFill>
                  <a:prstClr val="white"/>
                </a:solidFill>
              </a:rPr>
              <a:t>Wind Sock / Wind T</a:t>
            </a:r>
          </a:p>
          <a:p>
            <a:pPr lvl="0" algn="ctr"/>
            <a:r>
              <a:rPr lang="en-CA" sz="9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Used by pilots to determine wind speed</a:t>
            </a:r>
            <a:endParaRPr lang="en-CA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152471" y="1274328"/>
            <a:ext cx="2242363" cy="11773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61775" r="50119"/>
          <a:stretch/>
        </p:blipFill>
        <p:spPr>
          <a:xfrm rot="844611" flipH="1">
            <a:off x="7276487" y="4028923"/>
            <a:ext cx="506057" cy="34226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rot="19752403">
            <a:off x="4304556" y="2258966"/>
            <a:ext cx="2709242" cy="163844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059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038" y="2548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dirty="0" smtClean="0"/>
              <a:t>APRON / RAMP</a:t>
            </a:r>
            <a:endParaRPr lang="en-CA" dirty="0"/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299388" y="5692217"/>
            <a:ext cx="11502899" cy="10449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INTENDED TO ACCOMMODATE THE LOADING AND UNLOADING OF PASSENGERS AND CARGO. IT IS ALSO THE AREA USED FOR REFUELLING, SERVICING AND PARKING OF AIRCRAFT</a:t>
            </a:r>
            <a:endParaRPr lang="en-CA" dirty="0">
              <a:solidFill>
                <a:schemeClr val="tx1"/>
              </a:solidFill>
              <a:latin typeface="Bahnschrift Light SemiCondensed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0" b="202"/>
          <a:stretch/>
        </p:blipFill>
        <p:spPr>
          <a:xfrm>
            <a:off x="1987759" y="1334791"/>
            <a:ext cx="8126156" cy="460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1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3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smtClean="0"/>
              <a:t>COMPONENTS OF AN AERODROME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6" b="12203"/>
          <a:stretch/>
        </p:blipFill>
        <p:spPr>
          <a:xfrm>
            <a:off x="0" y="1138287"/>
            <a:ext cx="12187754" cy="54488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92107" y="4475408"/>
            <a:ext cx="2517820" cy="197690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/>
          <p:cNvSpPr/>
          <p:nvPr/>
        </p:nvSpPr>
        <p:spPr>
          <a:xfrm rot="19796727">
            <a:off x="9025943" y="4430332"/>
            <a:ext cx="1000259" cy="30050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412" y="3862699"/>
            <a:ext cx="362532" cy="287966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9518577" y="4667367"/>
            <a:ext cx="1837346" cy="1119499"/>
          </a:xfrm>
          <a:prstGeom prst="wedgeRoundRectCallout">
            <a:avLst>
              <a:gd name="adj1" fmla="val -141886"/>
              <a:gd name="adj2" fmla="val -102605"/>
              <a:gd name="adj3" fmla="val 1666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ounded Rectangular Callout 9"/>
          <p:cNvSpPr/>
          <p:nvPr/>
        </p:nvSpPr>
        <p:spPr>
          <a:xfrm>
            <a:off x="9588381" y="4744713"/>
            <a:ext cx="1705039" cy="983508"/>
          </a:xfrm>
          <a:prstGeom prst="wedgeRoundRectCallout">
            <a:avLst>
              <a:gd name="adj1" fmla="val -132119"/>
              <a:gd name="adj2" fmla="val -98577"/>
              <a:gd name="adj3" fmla="val 1666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/>
              <a:t>Wind Sock / Wind T</a:t>
            </a:r>
          </a:p>
          <a:p>
            <a:pPr algn="ctr"/>
            <a:r>
              <a:rPr lang="en-CA" sz="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Used by pilots to determine wind speed and direction</a:t>
            </a:r>
            <a:endParaRPr lang="en-CA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61775" r="50119"/>
          <a:stretch/>
        </p:blipFill>
        <p:spPr>
          <a:xfrm rot="844611" flipH="1">
            <a:off x="7276487" y="4028923"/>
            <a:ext cx="506057" cy="34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674" y="26250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dirty="0" smtClean="0"/>
              <a:t>QUESTIONS?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4462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300242"/>
            <a:ext cx="11010899" cy="1641490"/>
          </a:xfrm>
        </p:spPr>
        <p:txBody>
          <a:bodyPr>
            <a:normAutofit/>
          </a:bodyPr>
          <a:lstStyle/>
          <a:p>
            <a:pPr algn="l"/>
            <a:r>
              <a:rPr lang="en-CA" sz="4400" dirty="0" smtClean="0"/>
              <a:t>MAIN  TOPICS  TO BE COVERED</a:t>
            </a:r>
            <a:endParaRPr lang="en-CA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969" y="1120987"/>
            <a:ext cx="11261273" cy="2957527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CA" dirty="0" smtClean="0">
                <a:latin typeface="Bahnschrift Light SemiCondensed" panose="020B0502040204020203" pitchFamily="34" charset="0"/>
              </a:rPr>
              <a:t>THE DIFFERENCE BETWEEN AN AERODROME AND AN AIRPORT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CA" dirty="0" smtClean="0">
                <a:latin typeface="Bahnschrift Light SemiCondensed" panose="020B0502040204020203" pitchFamily="34" charset="0"/>
              </a:rPr>
              <a:t>IDENTIFY COMPONENTS OF AN AERODROME</a:t>
            </a:r>
            <a:endParaRPr lang="en-CA" dirty="0">
              <a:latin typeface="Bahnschrift Light SemiCondensed" panose="020B0502040204020203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CA" dirty="0" smtClean="0">
                <a:latin typeface="Bahnschrift Light SemiCondensed" panose="020B0502040204020203" pitchFamily="34" charset="0"/>
              </a:rPr>
              <a:t>CLASS ACTIVITY – GOOGLE QUIZ</a:t>
            </a:r>
          </a:p>
          <a:p>
            <a:pPr algn="l"/>
            <a:r>
              <a:rPr lang="en-CA" dirty="0" smtClean="0"/>
              <a:t/>
            </a:r>
            <a:br>
              <a:rPr lang="en-CA" dirty="0" smtClean="0"/>
            </a:b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342900" y="1237008"/>
            <a:ext cx="46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dirty="0" smtClean="0">
                <a:solidFill>
                  <a:schemeClr val="accent3"/>
                </a:solidFill>
                <a:sym typeface="Wingdings 2" panose="05020102010507070707" pitchFamily="18" charset="2"/>
              </a:rPr>
              <a:t></a:t>
            </a:r>
            <a:endParaRPr lang="en-CA" sz="5400" dirty="0">
              <a:solidFill>
                <a:schemeClr val="accent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0" y="1814694"/>
            <a:ext cx="46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dirty="0" smtClean="0">
                <a:solidFill>
                  <a:schemeClr val="accent3"/>
                </a:solidFill>
                <a:sym typeface="Wingdings 2" panose="05020102010507070707" pitchFamily="18" charset="2"/>
              </a:rPr>
              <a:t></a:t>
            </a:r>
            <a:endParaRPr lang="en-CA" sz="5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24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674" y="26250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https://</a:t>
            </a:r>
            <a:r>
              <a:rPr lang="en-CA" dirty="0" smtClean="0"/>
              <a:t>forms.gle/wwnQLvfvLPECafSNA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4476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39788" y="1981200"/>
            <a:ext cx="5305428" cy="4208463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DIFFERENCE BETWEEN AN AERODROME AND AN AIRPORT</a:t>
            </a:r>
            <a:endParaRPr lang="en-CA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AERODROME</a:t>
            </a:r>
            <a:endParaRPr lang="en-CA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>
                <a:latin typeface="Bahnschrift Light SemiCondensed" panose="020B0502040204020203" pitchFamily="34" charset="0"/>
              </a:rPr>
              <a:t>An aerodrome is any area of land or </a:t>
            </a:r>
            <a:r>
              <a:rPr lang="en-CA" dirty="0" smtClean="0">
                <a:latin typeface="Bahnschrift Light SemiCondensed" panose="020B0502040204020203" pitchFamily="34" charset="0"/>
              </a:rPr>
              <a:t>water (including frozen areas) </a:t>
            </a:r>
            <a:r>
              <a:rPr lang="en-CA" dirty="0">
                <a:latin typeface="Bahnschrift Light SemiCondensed" panose="020B0502040204020203" pitchFamily="34" charset="0"/>
              </a:rPr>
              <a:t>designed for the arrival, </a:t>
            </a:r>
            <a:r>
              <a:rPr lang="en-CA" dirty="0" smtClean="0">
                <a:latin typeface="Bahnschrift Light SemiCondensed" panose="020B0502040204020203" pitchFamily="34" charset="0"/>
              </a:rPr>
              <a:t>departure, movement and or servicing of </a:t>
            </a:r>
            <a:r>
              <a:rPr lang="en-CA" dirty="0">
                <a:latin typeface="Bahnschrift Light SemiCondensed" panose="020B0502040204020203" pitchFamily="34" charset="0"/>
              </a:rPr>
              <a:t>aircraft </a:t>
            </a:r>
            <a:endParaRPr lang="en-CA" dirty="0" smtClean="0">
              <a:latin typeface="Bahnschrift Light SemiCondensed" panose="020B0502040204020203" pitchFamily="34" charset="0"/>
            </a:endParaRPr>
          </a:p>
          <a:p>
            <a:pPr marL="0" indent="0">
              <a:buNone/>
            </a:pPr>
            <a:endParaRPr lang="en-CA" dirty="0"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19840" y="1981199"/>
            <a:ext cx="5305428" cy="4208463"/>
          </a:xfrm>
          <a:prstGeom prst="rect">
            <a:avLst/>
          </a:prstGeom>
          <a:solidFill>
            <a:srgbClr val="9A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305428" cy="823912"/>
          </a:xfrm>
        </p:spPr>
        <p:txBody>
          <a:bodyPr>
            <a:normAutofit/>
          </a:bodyPr>
          <a:lstStyle/>
          <a:p>
            <a:pPr algn="ctr"/>
            <a:r>
              <a:rPr lang="en-CA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AIRPORT</a:t>
            </a:r>
            <a:endParaRPr lang="en-CA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48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300242"/>
            <a:ext cx="11010899" cy="1641490"/>
          </a:xfrm>
        </p:spPr>
        <p:txBody>
          <a:bodyPr>
            <a:normAutofit/>
          </a:bodyPr>
          <a:lstStyle/>
          <a:p>
            <a:pPr algn="l"/>
            <a:r>
              <a:rPr lang="en-CA" sz="4400" dirty="0" smtClean="0"/>
              <a:t>MAIN  TOPICS  TO BE COVERED</a:t>
            </a:r>
            <a:endParaRPr lang="en-CA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969" y="1120987"/>
            <a:ext cx="11261273" cy="2957527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CA" dirty="0" smtClean="0">
                <a:latin typeface="Bahnschrift Light SemiCondensed" panose="020B0502040204020203" pitchFamily="34" charset="0"/>
              </a:rPr>
              <a:t>THE DIFFERENCE BETWEEN AN AERODROME AND AN AIRPORT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CA" dirty="0" smtClean="0">
                <a:latin typeface="Bahnschrift Light SemiCondensed" panose="020B0502040204020203" pitchFamily="34" charset="0"/>
              </a:rPr>
              <a:t>IDENTIFY COMPONENTS OF AN AERODROME</a:t>
            </a:r>
            <a:endParaRPr lang="en-CA" dirty="0">
              <a:latin typeface="Bahnschrift Light SemiCondensed" panose="020B0502040204020203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CA" dirty="0" smtClean="0">
                <a:latin typeface="Bahnschrift Light SemiCondensed" panose="020B0502040204020203" pitchFamily="34" charset="0"/>
              </a:rPr>
              <a:t>CLASS ACTIVITY – GOOGLE QUIZ</a:t>
            </a:r>
          </a:p>
          <a:p>
            <a:pPr algn="l"/>
            <a:r>
              <a:rPr lang="en-CA" dirty="0" smtClean="0"/>
              <a:t/>
            </a:r>
            <a:br>
              <a:rPr lang="en-CA" dirty="0" smtClean="0"/>
            </a:b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342900" y="1237008"/>
            <a:ext cx="46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dirty="0" smtClean="0">
                <a:solidFill>
                  <a:schemeClr val="accent3"/>
                </a:solidFill>
                <a:sym typeface="Wingdings 2" panose="05020102010507070707" pitchFamily="18" charset="2"/>
              </a:rPr>
              <a:t></a:t>
            </a:r>
            <a:endParaRPr lang="en-CA" sz="5400" dirty="0">
              <a:solidFill>
                <a:schemeClr val="accent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0" y="1814694"/>
            <a:ext cx="46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dirty="0" smtClean="0">
                <a:solidFill>
                  <a:schemeClr val="accent3"/>
                </a:solidFill>
                <a:sym typeface="Wingdings 2" panose="05020102010507070707" pitchFamily="18" charset="2"/>
              </a:rPr>
              <a:t></a:t>
            </a:r>
            <a:endParaRPr lang="en-CA" sz="5400" dirty="0">
              <a:solidFill>
                <a:schemeClr val="accent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" y="2392380"/>
            <a:ext cx="46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dirty="0" smtClean="0">
                <a:solidFill>
                  <a:schemeClr val="accent3"/>
                </a:solidFill>
                <a:sym typeface="Wingdings 2" panose="05020102010507070707" pitchFamily="18" charset="2"/>
              </a:rPr>
              <a:t></a:t>
            </a:r>
            <a:endParaRPr lang="en-CA" sz="5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7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TYPES OF AERODROMES</a:t>
            </a:r>
            <a:endParaRPr lang="en-CA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224683" y="1995488"/>
            <a:ext cx="3792145" cy="576262"/>
          </a:xfrm>
        </p:spPr>
        <p:txBody>
          <a:bodyPr/>
          <a:lstStyle/>
          <a:p>
            <a:pPr algn="ctr"/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type="body" sz="half" idx="15"/>
          </p:nvPr>
        </p:nvSpPr>
        <p:spPr>
          <a:xfrm>
            <a:off x="234442" y="5774758"/>
            <a:ext cx="3782386" cy="77265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CA" sz="2600" dirty="0" smtClean="0">
                <a:latin typeface="Bahnschrift Light SemiCondensed" panose="020B0502040204020203" pitchFamily="34" charset="0"/>
              </a:rPr>
              <a:t>YELLOWKNIFE WATER AERODROME</a:t>
            </a:r>
            <a:endParaRPr lang="en-CA" sz="2600" dirty="0">
              <a:latin typeface="Bahnschrift Light SemiCondense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85" y="2751200"/>
            <a:ext cx="3792144" cy="2844108"/>
          </a:xfrm>
          <a:prstGeom prst="rect">
            <a:avLst/>
          </a:prstGeom>
        </p:spPr>
      </p:pic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4099997" y="1995488"/>
            <a:ext cx="3933660" cy="576262"/>
          </a:xfrm>
        </p:spPr>
        <p:txBody>
          <a:bodyPr/>
          <a:lstStyle/>
          <a:p>
            <a:pPr algn="ctr"/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PRIVATE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11"/>
          <p:cNvSpPr>
            <a:spLocks noGrp="1"/>
          </p:cNvSpPr>
          <p:nvPr>
            <p:ph type="body" sz="half" idx="15"/>
          </p:nvPr>
        </p:nvSpPr>
        <p:spPr>
          <a:xfrm>
            <a:off x="4109756" y="5774758"/>
            <a:ext cx="3782386" cy="77265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CA" sz="2600" dirty="0" smtClean="0">
                <a:latin typeface="Bahnschrift Light SemiCondensed" panose="020B0502040204020203" pitchFamily="34" charset="0"/>
              </a:rPr>
              <a:t>ESTATE HOME WITH RUNWAY ON RESIDENCE</a:t>
            </a:r>
            <a:endParaRPr lang="en-CA" sz="2600" dirty="0">
              <a:latin typeface="Bahnschrift Light SemiCondensed" panose="020B050204020402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1" r="7196"/>
          <a:stretch/>
        </p:blipFill>
        <p:spPr>
          <a:xfrm>
            <a:off x="4158343" y="2762511"/>
            <a:ext cx="3875314" cy="2832797"/>
          </a:xfrm>
          <a:prstGeom prst="rect">
            <a:avLst/>
          </a:prstGeom>
        </p:spPr>
      </p:pic>
      <p:sp>
        <p:nvSpPr>
          <p:cNvPr id="16" name="Content Placeholder 11"/>
          <p:cNvSpPr>
            <a:spLocks noGrp="1"/>
          </p:cNvSpPr>
          <p:nvPr>
            <p:ph type="body" sz="half" idx="15"/>
          </p:nvPr>
        </p:nvSpPr>
        <p:spPr>
          <a:xfrm>
            <a:off x="8126584" y="5763447"/>
            <a:ext cx="3782386" cy="77265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CA" sz="2600" dirty="0" smtClean="0">
                <a:latin typeface="Bahnschrift Light SemiCondensed" panose="020B0502040204020203" pitchFamily="34" charset="0"/>
              </a:rPr>
              <a:t>ROOFTOP HELIPORT AT COMOX VALLEY HOSPITAL</a:t>
            </a:r>
            <a:endParaRPr lang="en-CA" sz="2600" dirty="0">
              <a:latin typeface="Bahnschrift Light SemiCondensed" panose="020B0502040204020203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74"/>
          <a:stretch/>
        </p:blipFill>
        <p:spPr>
          <a:xfrm>
            <a:off x="8216755" y="2751200"/>
            <a:ext cx="3735759" cy="2844108"/>
          </a:xfrm>
          <a:prstGeom prst="rect">
            <a:avLst/>
          </a:prstGeom>
        </p:spPr>
      </p:pic>
      <p:sp>
        <p:nvSpPr>
          <p:cNvPr id="21" name="Text Placeholder 2"/>
          <p:cNvSpPr>
            <a:spLocks noGrp="1"/>
          </p:cNvSpPr>
          <p:nvPr>
            <p:ph type="body" idx="1"/>
          </p:nvPr>
        </p:nvSpPr>
        <p:spPr>
          <a:xfrm>
            <a:off x="8216755" y="1995488"/>
            <a:ext cx="3792145" cy="576262"/>
          </a:xfrm>
        </p:spPr>
        <p:txBody>
          <a:bodyPr/>
          <a:lstStyle/>
          <a:p>
            <a:pPr algn="ctr"/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HELIPORTS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3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12" grpId="0" build="p"/>
      <p:bldP spid="13" grpId="0" build="p"/>
      <p:bldP spid="14" grpId="0" build="p"/>
      <p:bldP spid="16" grpId="0" build="p"/>
      <p:bldP spid="2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TYPES OF AERODROMES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type="body" sz="half" idx="15"/>
          </p:nvPr>
        </p:nvSpPr>
        <p:spPr>
          <a:xfrm>
            <a:off x="838199" y="5801859"/>
            <a:ext cx="3225093" cy="772659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en-CA" sz="2600" dirty="0" smtClean="0">
                <a:latin typeface="Bahnschrift Light SemiCondensed" panose="020B0502040204020203" pitchFamily="34" charset="0"/>
              </a:rPr>
              <a:t>CFB COLD LAKE</a:t>
            </a:r>
            <a:br>
              <a:rPr lang="en-CA" sz="2600" dirty="0" smtClean="0">
                <a:latin typeface="Bahnschrift Light SemiCondensed" panose="020B0502040204020203" pitchFamily="34" charset="0"/>
              </a:rPr>
            </a:br>
            <a:r>
              <a:rPr lang="en-CA" sz="2600" dirty="0" smtClean="0">
                <a:latin typeface="Bahnschrift Light SemiCondensed" panose="020B0502040204020203" pitchFamily="34" charset="0"/>
              </a:rPr>
              <a:t>ALBERTA</a:t>
            </a:r>
            <a:endParaRPr lang="en-CA" sz="2600" dirty="0">
              <a:latin typeface="Bahnschrift Light SemiCondense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8" r="9500"/>
          <a:stretch/>
        </p:blipFill>
        <p:spPr>
          <a:xfrm>
            <a:off x="187978" y="2756856"/>
            <a:ext cx="3828779" cy="2798780"/>
          </a:xfrm>
          <a:prstGeom prst="rect">
            <a:avLst/>
          </a:prstGeom>
        </p:spPr>
      </p:pic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187978" y="1932813"/>
            <a:ext cx="11854964" cy="576262"/>
          </a:xfrm>
        </p:spPr>
        <p:txBody>
          <a:bodyPr/>
          <a:lstStyle/>
          <a:p>
            <a:pPr algn="ctr"/>
            <a:r>
              <a:rPr lang="en-CA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MILITARY AERODROMES</a:t>
            </a:r>
          </a:p>
          <a:p>
            <a:pPr algn="ctr"/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SOME EXAMPLES INCLUDE: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9" t="2357" r="8935" b="-2357"/>
          <a:stretch/>
        </p:blipFill>
        <p:spPr>
          <a:xfrm>
            <a:off x="4141509" y="2751200"/>
            <a:ext cx="3950494" cy="28812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7" t="1764" r="9360"/>
          <a:stretch/>
        </p:blipFill>
        <p:spPr>
          <a:xfrm>
            <a:off x="8216755" y="2754350"/>
            <a:ext cx="3826187" cy="2801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95" y="4830140"/>
            <a:ext cx="1468592" cy="1943436"/>
          </a:xfrm>
          <a:prstGeom prst="rect">
            <a:avLst/>
          </a:prstGeom>
        </p:spPr>
      </p:pic>
      <p:sp>
        <p:nvSpPr>
          <p:cNvPr id="19" name="Content Placeholder 11"/>
          <p:cNvSpPr>
            <a:spLocks noGrp="1"/>
          </p:cNvSpPr>
          <p:nvPr>
            <p:ph type="body" sz="half" idx="15"/>
          </p:nvPr>
        </p:nvSpPr>
        <p:spPr>
          <a:xfrm>
            <a:off x="4775907" y="5801859"/>
            <a:ext cx="3225093" cy="772659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en-CA" sz="2600" dirty="0" smtClean="0">
                <a:latin typeface="Bahnschrift Light SemiCondensed" panose="020B0502040204020203" pitchFamily="34" charset="0"/>
              </a:rPr>
              <a:t>CFB TRENTON</a:t>
            </a:r>
            <a:br>
              <a:rPr lang="en-CA" sz="2600" dirty="0" smtClean="0">
                <a:latin typeface="Bahnschrift Light SemiCondensed" panose="020B0502040204020203" pitchFamily="34" charset="0"/>
              </a:rPr>
            </a:br>
            <a:r>
              <a:rPr lang="en-CA" sz="2600" dirty="0" smtClean="0">
                <a:latin typeface="Bahnschrift Light SemiCondensed" panose="020B0502040204020203" pitchFamily="34" charset="0"/>
              </a:rPr>
              <a:t>ONTARIO</a:t>
            </a:r>
            <a:endParaRPr lang="en-CA" sz="2600" dirty="0">
              <a:latin typeface="Bahnschrift Light SemiCondensed" panose="020B0502040204020203" pitchFamily="34" charset="0"/>
            </a:endParaRPr>
          </a:p>
        </p:txBody>
      </p:sp>
      <p:sp>
        <p:nvSpPr>
          <p:cNvPr id="20" name="Content Placeholder 11"/>
          <p:cNvSpPr>
            <a:spLocks noGrp="1"/>
          </p:cNvSpPr>
          <p:nvPr>
            <p:ph type="body" sz="half" idx="15"/>
          </p:nvPr>
        </p:nvSpPr>
        <p:spPr>
          <a:xfrm>
            <a:off x="8713615" y="5801858"/>
            <a:ext cx="3225093" cy="772659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en-CA" sz="2600" dirty="0" smtClean="0">
                <a:latin typeface="Bahnschrift Light SemiCondensed" panose="020B0502040204020203" pitchFamily="34" charset="0"/>
              </a:rPr>
              <a:t>CFB BAGOTVILLE</a:t>
            </a:r>
            <a:br>
              <a:rPr lang="en-CA" sz="2600" dirty="0" smtClean="0">
                <a:latin typeface="Bahnschrift Light SemiCondensed" panose="020B0502040204020203" pitchFamily="34" charset="0"/>
              </a:rPr>
            </a:br>
            <a:r>
              <a:rPr lang="en-CA" sz="2600" dirty="0" smtClean="0">
                <a:latin typeface="Bahnschrift Light SemiCondensed" panose="020B0502040204020203" pitchFamily="34" charset="0"/>
              </a:rPr>
              <a:t>QUEBEC</a:t>
            </a:r>
            <a:endParaRPr lang="en-CA" sz="2600" dirty="0">
              <a:latin typeface="Bahnschrift Light SemiCondensed" panose="020B05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958" y="4830140"/>
            <a:ext cx="1428997" cy="19434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980" y="4830140"/>
            <a:ext cx="1411697" cy="194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7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9" grpId="0" build="p"/>
      <p:bldP spid="2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9788" y="1981200"/>
            <a:ext cx="5305428" cy="4208463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DIFFERENCE BETWEEN AN AERODROME AND AN AIRPORT</a:t>
            </a:r>
            <a:endParaRPr lang="en-CA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AERODROME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2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1925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600" dirty="0">
                <a:latin typeface="Bahnschrift Light SemiCondensed" panose="020B0502040204020203" pitchFamily="34" charset="0"/>
              </a:rPr>
              <a:t>An aerodrome is any area of land or </a:t>
            </a:r>
            <a:r>
              <a:rPr lang="en-CA" sz="2600" dirty="0" smtClean="0">
                <a:latin typeface="Bahnschrift Light SemiCondensed" panose="020B0502040204020203" pitchFamily="34" charset="0"/>
              </a:rPr>
              <a:t>water (including frozen areas) </a:t>
            </a:r>
            <a:r>
              <a:rPr lang="en-CA" sz="2600" dirty="0">
                <a:latin typeface="Bahnschrift Light SemiCondensed" panose="020B0502040204020203" pitchFamily="34" charset="0"/>
              </a:rPr>
              <a:t>designed for the arrival, </a:t>
            </a:r>
            <a:r>
              <a:rPr lang="en-CA" sz="2600" dirty="0" smtClean="0">
                <a:latin typeface="Bahnschrift Light SemiCondensed" panose="020B0502040204020203" pitchFamily="34" charset="0"/>
              </a:rPr>
              <a:t>departure, movement and or servicing of aircraft.</a:t>
            </a:r>
          </a:p>
          <a:p>
            <a:pPr marL="0" indent="0">
              <a:buNone/>
            </a:pPr>
            <a:endParaRPr lang="en-CA" dirty="0"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19840" y="1981199"/>
            <a:ext cx="5305428" cy="4208463"/>
          </a:xfrm>
          <a:prstGeom prst="rect">
            <a:avLst/>
          </a:prstGeom>
          <a:solidFill>
            <a:srgbClr val="9A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315760" cy="823912"/>
          </a:xfrm>
        </p:spPr>
        <p:txBody>
          <a:bodyPr/>
          <a:lstStyle/>
          <a:p>
            <a:pPr algn="ctr"/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AIRPORT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315760" cy="36845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sz="2600" dirty="0">
                <a:latin typeface="Bahnschrift Light SemiCondensed" panose="020B0502040204020203" pitchFamily="34" charset="0"/>
              </a:rPr>
              <a:t>An aerodrome for which, under Part III of the Canadian Aviation Regulations, an </a:t>
            </a:r>
            <a:r>
              <a:rPr lang="en-CA" sz="2600" dirty="0" smtClean="0">
                <a:latin typeface="Bahnschrift Light SemiCondensed" panose="020B0502040204020203" pitchFamily="34" charset="0"/>
              </a:rPr>
              <a:t>airport certificate </a:t>
            </a:r>
            <a:r>
              <a:rPr lang="en-CA" sz="2600" dirty="0">
                <a:latin typeface="Bahnschrift Light SemiCondensed" panose="020B0502040204020203" pitchFamily="34" charset="0"/>
              </a:rPr>
              <a:t>has been issued by the </a:t>
            </a:r>
            <a:r>
              <a:rPr lang="en-CA" sz="2600" dirty="0" smtClean="0">
                <a:latin typeface="Bahnschrift Light SemiCondensed" panose="020B0502040204020203" pitchFamily="34" charset="0"/>
              </a:rPr>
              <a:t>Minister of Transport Canada.</a:t>
            </a:r>
            <a:endParaRPr lang="en-CA" sz="2600" dirty="0">
              <a:latin typeface="Bahnschrift Light SemiCondensed" panose="020B0502040204020203" pitchFamily="34" charset="0"/>
            </a:endParaRPr>
          </a:p>
          <a:p>
            <a:r>
              <a:rPr lang="en-CA" sz="2600" dirty="0" smtClean="0">
                <a:latin typeface="Bahnschrift Light SemiCondensed" panose="020B0502040204020203" pitchFamily="34" charset="0"/>
              </a:rPr>
              <a:t>Aerodromes must be certified when:</a:t>
            </a:r>
          </a:p>
          <a:p>
            <a:pPr lvl="1"/>
            <a:r>
              <a:rPr lang="en-CA" sz="2000" dirty="0" smtClean="0">
                <a:latin typeface="Bahnschrift Light SemiCondensed" panose="020B0502040204020203" pitchFamily="34" charset="0"/>
              </a:rPr>
              <a:t>They are located in a built-up area of a city or town;</a:t>
            </a:r>
          </a:p>
          <a:p>
            <a:pPr lvl="1"/>
            <a:r>
              <a:rPr lang="en-CA" sz="2000" dirty="0" smtClean="0">
                <a:latin typeface="Bahnschrift Light SemiCondensed" panose="020B0502040204020203" pitchFamily="34" charset="0"/>
              </a:rPr>
              <a:t>They are used by an air carrier as their main operating base or for scheduled passenger carrying service; or  </a:t>
            </a:r>
          </a:p>
          <a:p>
            <a:pPr lvl="1"/>
            <a:r>
              <a:rPr lang="en-CA" sz="2000" dirty="0" smtClean="0">
                <a:latin typeface="Bahnschrift Light SemiCondensed" panose="020B0502040204020203" pitchFamily="34" charset="0"/>
              </a:rPr>
              <a:t>It is deemed to be in the public interest.</a:t>
            </a:r>
            <a:endParaRPr lang="en-CA" sz="2000" dirty="0"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20000" y="4347369"/>
            <a:ext cx="502521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en-CA" sz="2600" dirty="0" smtClean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latin typeface="Bahnschrift Light SemiCondensed" panose="020B0502040204020203" pitchFamily="34" charset="0"/>
              </a:rPr>
              <a:t>There are three categories of aerodromes (based on level of safety): aerodromes, registered aerodromes and certified aerodromes.</a:t>
            </a:r>
            <a:endParaRPr lang="en-CA" sz="26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  <a:latin typeface="Bahnschrift Light SemiCondensed" panose="020B0502040204020203" pitchFamily="34" charset="0"/>
            </a:endParaRPr>
          </a:p>
          <a:p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337215" y="5481701"/>
            <a:ext cx="1143000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168977" y="6157307"/>
            <a:ext cx="3311238" cy="1876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168977" y="5824774"/>
            <a:ext cx="2189018" cy="6231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182831" y="5824774"/>
            <a:ext cx="0" cy="332533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352800" y="5498472"/>
            <a:ext cx="0" cy="332533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480215" y="5481701"/>
            <a:ext cx="0" cy="675606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82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CLASSES OF AIRPORTS</a:t>
            </a:r>
            <a:endParaRPr lang="en-CA" dirty="0"/>
          </a:p>
        </p:txBody>
      </p:sp>
      <p:sp>
        <p:nvSpPr>
          <p:cNvPr id="12" name="Content Placeholder 11"/>
          <p:cNvSpPr>
            <a:spLocks noGrp="1"/>
          </p:cNvSpPr>
          <p:nvPr>
            <p:ph type="body" sz="half" idx="15"/>
          </p:nvPr>
        </p:nvSpPr>
        <p:spPr>
          <a:xfrm>
            <a:off x="234442" y="5774758"/>
            <a:ext cx="3782386" cy="7726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2000" dirty="0" smtClean="0">
                <a:latin typeface="Bahnschrift Light SemiCondensed" panose="020B0502040204020203" pitchFamily="34" charset="0"/>
              </a:rPr>
              <a:t>ARCTIC BAY AIRPORT</a:t>
            </a:r>
            <a:br>
              <a:rPr lang="en-CA" sz="2000" dirty="0" smtClean="0">
                <a:latin typeface="Bahnschrift Light SemiCondensed" panose="020B0502040204020203" pitchFamily="34" charset="0"/>
              </a:rPr>
            </a:br>
            <a:r>
              <a:rPr lang="en-CA" sz="2000" dirty="0" smtClean="0">
                <a:latin typeface="Bahnschrift Light SemiCondensed" panose="020B0502040204020203" pitchFamily="34" charset="0"/>
              </a:rPr>
              <a:t>ARCTIC BAY, NUNAVUT</a:t>
            </a:r>
            <a:endParaRPr lang="en-CA" sz="2000" dirty="0">
              <a:latin typeface="Bahnschrift Light SemiCondense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" r="9031"/>
          <a:stretch/>
        </p:blipFill>
        <p:spPr>
          <a:xfrm>
            <a:off x="213301" y="2766998"/>
            <a:ext cx="3713356" cy="2844107"/>
          </a:xfrm>
          <a:prstGeom prst="rect">
            <a:avLst/>
          </a:prstGeom>
        </p:spPr>
      </p:pic>
      <p:sp>
        <p:nvSpPr>
          <p:cNvPr id="14" name="Content Placeholder 11"/>
          <p:cNvSpPr>
            <a:spLocks noGrp="1"/>
          </p:cNvSpPr>
          <p:nvPr>
            <p:ph type="body" sz="half" idx="15"/>
          </p:nvPr>
        </p:nvSpPr>
        <p:spPr>
          <a:xfrm>
            <a:off x="4016828" y="5774758"/>
            <a:ext cx="4109756" cy="77265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CA" sz="2000" dirty="0" smtClean="0">
                <a:latin typeface="Bahnschrift Light SemiCondensed" panose="020B0502040204020203" pitchFamily="34" charset="0"/>
              </a:rPr>
              <a:t>BILLY BISHOP TORONTO CITY AIRPORT</a:t>
            </a:r>
            <a:br>
              <a:rPr lang="en-CA" sz="2000" dirty="0" smtClean="0">
                <a:latin typeface="Bahnschrift Light SemiCondensed" panose="020B0502040204020203" pitchFamily="34" charset="0"/>
              </a:rPr>
            </a:br>
            <a:r>
              <a:rPr lang="en-CA" sz="2000" dirty="0" smtClean="0">
                <a:latin typeface="Bahnschrift Light SemiCondensed" panose="020B0502040204020203" pitchFamily="34" charset="0"/>
              </a:rPr>
              <a:t>TORONTO, ON</a:t>
            </a:r>
            <a:endParaRPr lang="en-CA" sz="2000" dirty="0">
              <a:latin typeface="Bahnschrift Light SemiCondensed" panose="020B0502040204020203" pitchFamily="34" charset="0"/>
            </a:endParaRPr>
          </a:p>
        </p:txBody>
      </p:sp>
      <p:sp>
        <p:nvSpPr>
          <p:cNvPr id="16" name="Content Placeholder 11"/>
          <p:cNvSpPr>
            <a:spLocks noGrp="1"/>
          </p:cNvSpPr>
          <p:nvPr>
            <p:ph type="body" sz="half" idx="15"/>
          </p:nvPr>
        </p:nvSpPr>
        <p:spPr>
          <a:xfrm>
            <a:off x="8126584" y="5763447"/>
            <a:ext cx="3782386" cy="772659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fr-FR" sz="2600" dirty="0" smtClean="0">
                <a:latin typeface="Bahnschrift Light SemiCondensed" panose="020B0502040204020203" pitchFamily="34" charset="0"/>
              </a:rPr>
              <a:t>MONTREAL-PIERRE ELLIOTT TRUDEAU INTERNATIONAL AIRPORT</a:t>
            </a:r>
            <a:r>
              <a:rPr lang="en-CA" sz="2600" dirty="0" smtClean="0">
                <a:latin typeface="Bahnschrift Light SemiCondensed" panose="020B0502040204020203" pitchFamily="34" charset="0"/>
              </a:rPr>
              <a:t/>
            </a:r>
            <a:br>
              <a:rPr lang="en-CA" sz="2600" dirty="0" smtClean="0">
                <a:latin typeface="Bahnschrift Light SemiCondensed" panose="020B0502040204020203" pitchFamily="34" charset="0"/>
              </a:rPr>
            </a:br>
            <a:r>
              <a:rPr lang="en-CA" sz="2600" dirty="0" smtClean="0">
                <a:latin typeface="Bahnschrift Light SemiCondensed" panose="020B0502040204020203" pitchFamily="34" charset="0"/>
              </a:rPr>
              <a:t>MONTREAL, QC</a:t>
            </a:r>
            <a:endParaRPr lang="en-CA" sz="2600" dirty="0">
              <a:latin typeface="Bahnschrift Light SemiCondensed" panose="020B0502040204020203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2"/>
          <a:stretch/>
        </p:blipFill>
        <p:spPr>
          <a:xfrm>
            <a:off x="8216755" y="2754327"/>
            <a:ext cx="3758127" cy="2869447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34442" y="1935376"/>
            <a:ext cx="3792145" cy="576262"/>
          </a:xfrm>
        </p:spPr>
        <p:txBody>
          <a:bodyPr/>
          <a:lstStyle/>
          <a:p>
            <a:pPr algn="ctr"/>
            <a:r>
              <a:rPr lang="en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SMALL, REMOTE AND ARCTIC AIRPORTS</a:t>
            </a: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4129170" y="2043868"/>
            <a:ext cx="3933660" cy="479502"/>
          </a:xfrm>
        </p:spPr>
        <p:txBody>
          <a:bodyPr/>
          <a:lstStyle/>
          <a:p>
            <a:pPr algn="ctr"/>
            <a:r>
              <a:rPr lang="en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LOCAL AND REGIONAL AIRPORTS</a:t>
            </a: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216755" y="1995488"/>
            <a:ext cx="3792145" cy="576262"/>
          </a:xfrm>
        </p:spPr>
        <p:txBody>
          <a:bodyPr/>
          <a:lstStyle/>
          <a:p>
            <a:pPr algn="ctr"/>
            <a:r>
              <a:rPr lang="en-C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AIRPORTS IN THE NATIONAL AIRPORT SYSTEM</a:t>
            </a:r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" t="4256" r="9726"/>
          <a:stretch/>
        </p:blipFill>
        <p:spPr>
          <a:xfrm>
            <a:off x="4181574" y="2751200"/>
            <a:ext cx="3780264" cy="285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5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4" grpId="0" build="p"/>
      <p:bldP spid="16" grpId="0" build="p"/>
      <p:bldP spid="11" grpId="0" build="p"/>
      <p:bldP spid="18" grpId="0" build="p"/>
      <p:bldP spid="1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674" y="26250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dirty="0" smtClean="0"/>
              <a:t>LET US REVIEW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7682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300242"/>
            <a:ext cx="11010899" cy="1641490"/>
          </a:xfrm>
        </p:spPr>
        <p:txBody>
          <a:bodyPr>
            <a:normAutofit/>
          </a:bodyPr>
          <a:lstStyle/>
          <a:p>
            <a:pPr algn="l"/>
            <a:r>
              <a:rPr lang="en-CA" sz="4400" dirty="0" smtClean="0"/>
              <a:t>MAIN  TOPICS  TO BE COVERED</a:t>
            </a:r>
            <a:endParaRPr lang="en-CA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969" y="1120987"/>
            <a:ext cx="11261273" cy="2957527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CA" dirty="0" smtClean="0">
                <a:latin typeface="Bahnschrift Light SemiCondensed" panose="020B0502040204020203" pitchFamily="34" charset="0"/>
              </a:rPr>
              <a:t>THE DIFFERENCE BETWEEN AN AERODROME AND AN AIRPORT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CA" dirty="0" smtClean="0">
                <a:latin typeface="Bahnschrift Light SemiCondensed" panose="020B0502040204020203" pitchFamily="34" charset="0"/>
              </a:rPr>
              <a:t>IDENTIFY COMPONENTS OF AN AERODROME</a:t>
            </a:r>
            <a:endParaRPr lang="en-CA" dirty="0">
              <a:latin typeface="Bahnschrift Light SemiCondensed" panose="020B0502040204020203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CA" dirty="0" smtClean="0">
                <a:latin typeface="Bahnschrift Light SemiCondensed" panose="020B0502040204020203" pitchFamily="34" charset="0"/>
              </a:rPr>
              <a:t>CLASS ACTIVITY – GOOGLE QUIZ</a:t>
            </a:r>
          </a:p>
          <a:p>
            <a:pPr algn="l"/>
            <a:r>
              <a:rPr lang="en-CA" dirty="0" smtClean="0"/>
              <a:t/>
            </a:r>
            <a:br>
              <a:rPr lang="en-CA" dirty="0" smtClean="0"/>
            </a:b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342900" y="1237008"/>
            <a:ext cx="46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dirty="0" smtClean="0">
                <a:solidFill>
                  <a:schemeClr val="accent3"/>
                </a:solidFill>
                <a:sym typeface="Wingdings 2" panose="05020102010507070707" pitchFamily="18" charset="2"/>
              </a:rPr>
              <a:t></a:t>
            </a:r>
            <a:endParaRPr lang="en-CA" sz="5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28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3201</TotalTime>
  <Words>592</Words>
  <Application>Microsoft Office PowerPoint</Application>
  <PresentationFormat>Widescreen</PresentationFormat>
  <Paragraphs>105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Bahnschrift Light SemiCondensed</vt:lpstr>
      <vt:lpstr>Calibri</vt:lpstr>
      <vt:lpstr>Corbel</vt:lpstr>
      <vt:lpstr>Wingdings 2</vt:lpstr>
      <vt:lpstr>Depth</vt:lpstr>
      <vt:lpstr>Identify Components of an Aerodrome</vt:lpstr>
      <vt:lpstr>MAIN  TOPICS  TO BE COVERED</vt:lpstr>
      <vt:lpstr>DIFFERENCE BETWEEN AN AERODROME AND AN AIRPORT</vt:lpstr>
      <vt:lpstr>TYPES OF AERODROMES</vt:lpstr>
      <vt:lpstr>TYPES OF AERODROMES</vt:lpstr>
      <vt:lpstr>DIFFERENCE BETWEEN AN AERODROME AND AN AIRPORT</vt:lpstr>
      <vt:lpstr>CLASSES OF AIRPORTS</vt:lpstr>
      <vt:lpstr>LET US REVIEW</vt:lpstr>
      <vt:lpstr>MAIN  TOPICS  TO BE COVERED</vt:lpstr>
      <vt:lpstr>COMPONENTS OF AN AERODROME</vt:lpstr>
      <vt:lpstr>HANGAR</vt:lpstr>
      <vt:lpstr>COMPONENTS OF AN AERODROME</vt:lpstr>
      <vt:lpstr>TERMINAL</vt:lpstr>
      <vt:lpstr>COMPONENTS OF AN AERODROME</vt:lpstr>
      <vt:lpstr>CONTROL TOWER</vt:lpstr>
      <vt:lpstr>COMPONENTS OF AN AERODROME</vt:lpstr>
      <vt:lpstr>HELIPAD</vt:lpstr>
      <vt:lpstr>COMPONENTS OF AN AERODROME</vt:lpstr>
      <vt:lpstr>RUNWAY</vt:lpstr>
      <vt:lpstr>COMPONENTS OF AN AERODROME</vt:lpstr>
      <vt:lpstr>WIND SOCK / WIND T</vt:lpstr>
      <vt:lpstr>COMPONENTS OF AN AERODROME</vt:lpstr>
      <vt:lpstr>TAXI WAY</vt:lpstr>
      <vt:lpstr>COMPONENTS OF AN AERODROME</vt:lpstr>
      <vt:lpstr>APRON / RAMP</vt:lpstr>
      <vt:lpstr>COMPONENTS OF AN AERODROME</vt:lpstr>
      <vt:lpstr>QUESTIONS?</vt:lpstr>
      <vt:lpstr>MAIN  TOPICS  TO BE COVERED</vt:lpstr>
      <vt:lpstr>https://forms.gle/wwnQLvfvLPECafSNA</vt:lpstr>
      <vt:lpstr>MAIN  TOPICS  TO BE COVERED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Parts of an Aerodrome</dc:title>
  <dc:creator>John Wylie</dc:creator>
  <cp:lastModifiedBy>John Wylie</cp:lastModifiedBy>
  <cp:revision>164</cp:revision>
  <dcterms:created xsi:type="dcterms:W3CDTF">2020-04-12T11:24:00Z</dcterms:created>
  <dcterms:modified xsi:type="dcterms:W3CDTF">2020-04-27T21:10:40Z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